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20"/>
  </p:notesMasterIdLst>
  <p:handoutMasterIdLst>
    <p:handoutMasterId r:id="rId21"/>
  </p:handoutMasterIdLst>
  <p:sldIdLst>
    <p:sldId id="298" r:id="rId2"/>
    <p:sldId id="322" r:id="rId3"/>
    <p:sldId id="256" r:id="rId4"/>
    <p:sldId id="311" r:id="rId5"/>
    <p:sldId id="271" r:id="rId6"/>
    <p:sldId id="321" r:id="rId7"/>
    <p:sldId id="259" r:id="rId8"/>
    <p:sldId id="314" r:id="rId9"/>
    <p:sldId id="313" r:id="rId10"/>
    <p:sldId id="316" r:id="rId11"/>
    <p:sldId id="315" r:id="rId12"/>
    <p:sldId id="291" r:id="rId13"/>
    <p:sldId id="304" r:id="rId14"/>
    <p:sldId id="317" r:id="rId15"/>
    <p:sldId id="284" r:id="rId16"/>
    <p:sldId id="327" r:id="rId17"/>
    <p:sldId id="326" r:id="rId18"/>
    <p:sldId id="318" r:id="rId19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76F"/>
    <a:srgbClr val="FF9933"/>
    <a:srgbClr val="89814E"/>
    <a:srgbClr val="1E5E70"/>
    <a:srgbClr val="4EB3CF"/>
    <a:srgbClr val="4DB848"/>
    <a:srgbClr val="EFAD81"/>
    <a:srgbClr val="E2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2" autoAdjust="0"/>
    <p:restoredTop sz="94434" autoAdjust="0"/>
  </p:normalViewPr>
  <p:slideViewPr>
    <p:cSldViewPr snapToGrid="0">
      <p:cViewPr>
        <p:scale>
          <a:sx n="40" d="100"/>
          <a:sy n="40" d="100"/>
        </p:scale>
        <p:origin x="-510" y="-72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-148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7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Donation status 2016-2018 Quantity (in Kg)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'donation '!$C$1:$C$2</c:f>
              <c:strCache>
                <c:ptCount val="2"/>
                <c:pt idx="0">
                  <c:v>Donation status 2016-2018</c:v>
                </c:pt>
                <c:pt idx="1">
                  <c:v>Qnt(in Kg)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'donation '!$B$3:$B$5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'donation '!$C$3:$C$5</c:f>
              <c:numCache>
                <c:formatCode>General</c:formatCode>
                <c:ptCount val="3"/>
                <c:pt idx="0">
                  <c:v>2660</c:v>
                </c:pt>
                <c:pt idx="1">
                  <c:v>5059</c:v>
                </c:pt>
                <c:pt idx="2">
                  <c:v>5032.1000000000004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42-3143-9877-170EC139D6F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367936"/>
        <c:axId val="137372032"/>
      </c:barChart>
      <c:catAx>
        <c:axId val="13736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372032"/>
        <c:crosses val="autoZero"/>
        <c:auto val="1"/>
        <c:lblAlgn val="ctr"/>
        <c:lblOffset val="100"/>
        <c:noMultiLvlLbl val="0"/>
      </c:catAx>
      <c:valAx>
        <c:axId val="13737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36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67756302118435E-3"/>
          <c:y val="6.4939275272461419E-2"/>
          <c:w val="0.9905032243697881"/>
          <c:h val="0.92071862082816436"/>
        </c:manualLayout>
      </c:layout>
      <c:pie3DChart>
        <c:varyColors val="1"/>
        <c:ser>
          <c:idx val="0"/>
          <c:order val="0"/>
          <c:tx>
            <c:strRef>
              <c:f>'income '!$C$3</c:f>
              <c:strCache>
                <c:ptCount val="1"/>
                <c:pt idx="0">
                  <c:v>Nrs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layout>
                <c:manualLayout>
                  <c:x val="1.3153823347777508E-2"/>
                  <c:y val="-1.72632659958347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46825108093960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"/>
                  <c:y val="-5.61056144864629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0993028173357572E-8"/>
                  <c:y val="-6.357516173496115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7865902498048589"/>
                      <c:h val="0.15838166338820739"/>
                    </c:manualLayout>
                  </c15:layout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'income '!$B$4:$B$10</c:f>
              <c:strCache>
                <c:ptCount val="7"/>
                <c:pt idx="0">
                  <c:v>Sales (income)</c:v>
                </c:pt>
                <c:pt idx="1">
                  <c:v>Individual cash donation  (Income)</c:v>
                </c:pt>
                <c:pt idx="2">
                  <c:v>Funding external aid agency( income)</c:v>
                </c:pt>
                <c:pt idx="3">
                  <c:v>Admin and operation cost (expenditure)</c:v>
                </c:pt>
                <c:pt idx="4">
                  <c:v>Volunteer expenditure (expenditure)</c:v>
                </c:pt>
                <c:pt idx="5">
                  <c:v>Charitable support (expenditure)</c:v>
                </c:pt>
                <c:pt idx="6">
                  <c:v>Emergency relif support (expenditure)</c:v>
                </c:pt>
              </c:strCache>
            </c:strRef>
          </c:cat>
          <c:val>
            <c:numRef>
              <c:f>'income '!$C$4:$C$10</c:f>
              <c:numCache>
                <c:formatCode>General</c:formatCode>
                <c:ptCount val="7"/>
                <c:pt idx="0">
                  <c:v>2578285</c:v>
                </c:pt>
                <c:pt idx="1">
                  <c:v>45000</c:v>
                </c:pt>
                <c:pt idx="2">
                  <c:v>721698</c:v>
                </c:pt>
                <c:pt idx="3">
                  <c:v>1066026</c:v>
                </c:pt>
                <c:pt idx="4">
                  <c:v>83930</c:v>
                </c:pt>
                <c:pt idx="5">
                  <c:v>1657173</c:v>
                </c:pt>
                <c:pt idx="6">
                  <c:v>537854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D4-4B4B-B719-B920085039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8349C4-134F-4862-AE3C-83A1A317F52C}" type="doc">
      <dgm:prSet loTypeId="urn:microsoft.com/office/officeart/2005/8/layout/pyramid2" loCatId="pyramid" qsTypeId="urn:microsoft.com/office/officeart/2005/8/quickstyle/3d2" qsCatId="3D" csTypeId="urn:microsoft.com/office/officeart/2005/8/colors/accent6_5" csCatId="accent6" phldr="1"/>
      <dgm:spPr/>
    </dgm:pt>
    <dgm:pt modelId="{2F8787A8-B60A-4CD1-A313-0CC7C6DD52B9}">
      <dgm:prSet phldrT="[Text]"/>
      <dgm:spPr/>
      <dgm:t>
        <a:bodyPr/>
        <a:lstStyle/>
        <a:p>
          <a:r>
            <a:rPr lang="en-US" dirty="0" smtClean="0"/>
            <a:t>PLANET</a:t>
          </a:r>
          <a:endParaRPr lang="en-US" dirty="0"/>
        </a:p>
      </dgm:t>
    </dgm:pt>
    <dgm:pt modelId="{8F65616A-B333-42BE-AD34-2639725699B1}" type="parTrans" cxnId="{7EE7E6B3-2B40-4DE0-831A-CB7A35388DCF}">
      <dgm:prSet/>
      <dgm:spPr/>
      <dgm:t>
        <a:bodyPr/>
        <a:lstStyle/>
        <a:p>
          <a:endParaRPr lang="en-US"/>
        </a:p>
      </dgm:t>
    </dgm:pt>
    <dgm:pt modelId="{969BECF0-E862-4790-B887-6258B21D175F}" type="sibTrans" cxnId="{7EE7E6B3-2B40-4DE0-831A-CB7A35388DCF}">
      <dgm:prSet/>
      <dgm:spPr/>
      <dgm:t>
        <a:bodyPr/>
        <a:lstStyle/>
        <a:p>
          <a:endParaRPr lang="en-US"/>
        </a:p>
      </dgm:t>
    </dgm:pt>
    <dgm:pt modelId="{CE57D7D1-D0B2-4F80-9D94-477F58D4448B}">
      <dgm:prSet phldrT="[Text]"/>
      <dgm:spPr/>
      <dgm:t>
        <a:bodyPr/>
        <a:lstStyle/>
        <a:p>
          <a:r>
            <a:rPr lang="en-US" dirty="0" smtClean="0"/>
            <a:t>PROFIT</a:t>
          </a:r>
        </a:p>
        <a:p>
          <a:endParaRPr lang="en-US" dirty="0"/>
        </a:p>
      </dgm:t>
    </dgm:pt>
    <dgm:pt modelId="{C9697537-4B5E-4D3F-B6DB-448CEAF33FFB}" type="parTrans" cxnId="{AB9392F3-56E9-4275-95C9-4C04E1D8F391}">
      <dgm:prSet/>
      <dgm:spPr/>
      <dgm:t>
        <a:bodyPr/>
        <a:lstStyle/>
        <a:p>
          <a:endParaRPr lang="en-US"/>
        </a:p>
      </dgm:t>
    </dgm:pt>
    <dgm:pt modelId="{59A633B4-A378-4725-830E-79F082D815C0}" type="sibTrans" cxnId="{AB9392F3-56E9-4275-95C9-4C04E1D8F391}">
      <dgm:prSet/>
      <dgm:spPr/>
      <dgm:t>
        <a:bodyPr/>
        <a:lstStyle/>
        <a:p>
          <a:endParaRPr lang="en-US"/>
        </a:p>
      </dgm:t>
    </dgm:pt>
    <dgm:pt modelId="{5907D754-71A0-4D5D-8150-B67E19DCE19C}">
      <dgm:prSet phldrT="[Text]"/>
      <dgm:spPr/>
      <dgm:t>
        <a:bodyPr/>
        <a:lstStyle/>
        <a:p>
          <a:r>
            <a:rPr lang="en-US" dirty="0" smtClean="0"/>
            <a:t>PEOPLE </a:t>
          </a:r>
          <a:endParaRPr lang="en-US" dirty="0"/>
        </a:p>
      </dgm:t>
    </dgm:pt>
    <dgm:pt modelId="{CEDA535E-048D-42B6-9F95-EF558018356B}" type="sibTrans" cxnId="{8612C597-A649-4B33-8B41-E477C38EEDF0}">
      <dgm:prSet/>
      <dgm:spPr/>
      <dgm:t>
        <a:bodyPr/>
        <a:lstStyle/>
        <a:p>
          <a:endParaRPr lang="en-US"/>
        </a:p>
      </dgm:t>
    </dgm:pt>
    <dgm:pt modelId="{7DB2FE6C-42E4-47FC-89AB-190E2FCDA03E}" type="parTrans" cxnId="{8612C597-A649-4B33-8B41-E477C38EEDF0}">
      <dgm:prSet/>
      <dgm:spPr/>
      <dgm:t>
        <a:bodyPr/>
        <a:lstStyle/>
        <a:p>
          <a:endParaRPr lang="en-US"/>
        </a:p>
      </dgm:t>
    </dgm:pt>
    <dgm:pt modelId="{7390C7B7-1659-4F37-A384-F0C917C5B34A}" type="pres">
      <dgm:prSet presAssocID="{E68349C4-134F-4862-AE3C-83A1A317F52C}" presName="compositeShape" presStyleCnt="0">
        <dgm:presLayoutVars>
          <dgm:dir/>
          <dgm:resizeHandles/>
        </dgm:presLayoutVars>
      </dgm:prSet>
      <dgm:spPr/>
    </dgm:pt>
    <dgm:pt modelId="{BD86062A-539B-400E-BD3B-660A6A982597}" type="pres">
      <dgm:prSet presAssocID="{E68349C4-134F-4862-AE3C-83A1A317F52C}" presName="pyramid" presStyleLbl="node1" presStyleIdx="0" presStyleCnt="1"/>
      <dgm:spPr/>
    </dgm:pt>
    <dgm:pt modelId="{71A99C08-6074-4C02-B325-54E7613A5770}" type="pres">
      <dgm:prSet presAssocID="{E68349C4-134F-4862-AE3C-83A1A317F52C}" presName="theList" presStyleCnt="0"/>
      <dgm:spPr/>
    </dgm:pt>
    <dgm:pt modelId="{5549D718-F82C-4A8A-8116-9A2B9E16DE5A}" type="pres">
      <dgm:prSet presAssocID="{2F8787A8-B60A-4CD1-A313-0CC7C6DD52B9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8ACC1-88E6-446A-A20E-2FD3BACE7E67}" type="pres">
      <dgm:prSet presAssocID="{2F8787A8-B60A-4CD1-A313-0CC7C6DD52B9}" presName="aSpace" presStyleCnt="0"/>
      <dgm:spPr/>
    </dgm:pt>
    <dgm:pt modelId="{3C9B6249-8EA1-4B45-93AA-6FAC325A13ED}" type="pres">
      <dgm:prSet presAssocID="{CE57D7D1-D0B2-4F80-9D94-477F58D4448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2E989-A50C-4F5B-B8A0-BEFE83D9F5E8}" type="pres">
      <dgm:prSet presAssocID="{CE57D7D1-D0B2-4F80-9D94-477F58D4448B}" presName="aSpace" presStyleCnt="0"/>
      <dgm:spPr/>
    </dgm:pt>
    <dgm:pt modelId="{A893B701-FD32-4F32-BAF1-7F493E6B8AD1}" type="pres">
      <dgm:prSet presAssocID="{5907D754-71A0-4D5D-8150-B67E19DCE19C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14EB0-3578-4203-848E-C27A10D8A85C}" type="pres">
      <dgm:prSet presAssocID="{5907D754-71A0-4D5D-8150-B67E19DCE19C}" presName="aSpace" presStyleCnt="0"/>
      <dgm:spPr/>
    </dgm:pt>
  </dgm:ptLst>
  <dgm:cxnLst>
    <dgm:cxn modelId="{8612C597-A649-4B33-8B41-E477C38EEDF0}" srcId="{E68349C4-134F-4862-AE3C-83A1A317F52C}" destId="{5907D754-71A0-4D5D-8150-B67E19DCE19C}" srcOrd="2" destOrd="0" parTransId="{7DB2FE6C-42E4-47FC-89AB-190E2FCDA03E}" sibTransId="{CEDA535E-048D-42B6-9F95-EF558018356B}"/>
    <dgm:cxn modelId="{DA060A84-4013-466D-8810-9C701A9E9EAA}" type="presOf" srcId="{2F8787A8-B60A-4CD1-A313-0CC7C6DD52B9}" destId="{5549D718-F82C-4A8A-8116-9A2B9E16DE5A}" srcOrd="0" destOrd="0" presId="urn:microsoft.com/office/officeart/2005/8/layout/pyramid2"/>
    <dgm:cxn modelId="{A46BAF9A-E5D5-4B7B-B960-473BF5E62B3E}" type="presOf" srcId="{E68349C4-134F-4862-AE3C-83A1A317F52C}" destId="{7390C7B7-1659-4F37-A384-F0C917C5B34A}" srcOrd="0" destOrd="0" presId="urn:microsoft.com/office/officeart/2005/8/layout/pyramid2"/>
    <dgm:cxn modelId="{F73D1CD7-146A-492D-8128-4CD6F1444C8F}" type="presOf" srcId="{CE57D7D1-D0B2-4F80-9D94-477F58D4448B}" destId="{3C9B6249-8EA1-4B45-93AA-6FAC325A13ED}" srcOrd="0" destOrd="0" presId="urn:microsoft.com/office/officeart/2005/8/layout/pyramid2"/>
    <dgm:cxn modelId="{7EE7E6B3-2B40-4DE0-831A-CB7A35388DCF}" srcId="{E68349C4-134F-4862-AE3C-83A1A317F52C}" destId="{2F8787A8-B60A-4CD1-A313-0CC7C6DD52B9}" srcOrd="0" destOrd="0" parTransId="{8F65616A-B333-42BE-AD34-2639725699B1}" sibTransId="{969BECF0-E862-4790-B887-6258B21D175F}"/>
    <dgm:cxn modelId="{53E554BF-6F9A-491B-A182-C3150415B98F}" type="presOf" srcId="{5907D754-71A0-4D5D-8150-B67E19DCE19C}" destId="{A893B701-FD32-4F32-BAF1-7F493E6B8AD1}" srcOrd="0" destOrd="0" presId="urn:microsoft.com/office/officeart/2005/8/layout/pyramid2"/>
    <dgm:cxn modelId="{AB9392F3-56E9-4275-95C9-4C04E1D8F391}" srcId="{E68349C4-134F-4862-AE3C-83A1A317F52C}" destId="{CE57D7D1-D0B2-4F80-9D94-477F58D4448B}" srcOrd="1" destOrd="0" parTransId="{C9697537-4B5E-4D3F-B6DB-448CEAF33FFB}" sibTransId="{59A633B4-A378-4725-830E-79F082D815C0}"/>
    <dgm:cxn modelId="{813DA5D4-3586-4A0C-A7D3-003ED9BD6E97}" type="presParOf" srcId="{7390C7B7-1659-4F37-A384-F0C917C5B34A}" destId="{BD86062A-539B-400E-BD3B-660A6A982597}" srcOrd="0" destOrd="0" presId="urn:microsoft.com/office/officeart/2005/8/layout/pyramid2"/>
    <dgm:cxn modelId="{E77913CC-350B-4D85-B6B4-D721F325A7E8}" type="presParOf" srcId="{7390C7B7-1659-4F37-A384-F0C917C5B34A}" destId="{71A99C08-6074-4C02-B325-54E7613A5770}" srcOrd="1" destOrd="0" presId="urn:microsoft.com/office/officeart/2005/8/layout/pyramid2"/>
    <dgm:cxn modelId="{21C56FBB-BCF4-4444-AE4C-8243AE5DC106}" type="presParOf" srcId="{71A99C08-6074-4C02-B325-54E7613A5770}" destId="{5549D718-F82C-4A8A-8116-9A2B9E16DE5A}" srcOrd="0" destOrd="0" presId="urn:microsoft.com/office/officeart/2005/8/layout/pyramid2"/>
    <dgm:cxn modelId="{4017A1B6-54E5-418D-9342-12FD7785D776}" type="presParOf" srcId="{71A99C08-6074-4C02-B325-54E7613A5770}" destId="{FEC8ACC1-88E6-446A-A20E-2FD3BACE7E67}" srcOrd="1" destOrd="0" presId="urn:microsoft.com/office/officeart/2005/8/layout/pyramid2"/>
    <dgm:cxn modelId="{9E8EA3ED-3E44-4E0D-9783-D30DB10CD20E}" type="presParOf" srcId="{71A99C08-6074-4C02-B325-54E7613A5770}" destId="{3C9B6249-8EA1-4B45-93AA-6FAC325A13ED}" srcOrd="2" destOrd="0" presId="urn:microsoft.com/office/officeart/2005/8/layout/pyramid2"/>
    <dgm:cxn modelId="{508E7FFF-CD64-4D78-BED1-1C36E821EE5A}" type="presParOf" srcId="{71A99C08-6074-4C02-B325-54E7613A5770}" destId="{7812E989-A50C-4F5B-B8A0-BEFE83D9F5E8}" srcOrd="3" destOrd="0" presId="urn:microsoft.com/office/officeart/2005/8/layout/pyramid2"/>
    <dgm:cxn modelId="{1C104A6B-8FB0-4470-954B-E1D2897405DD}" type="presParOf" srcId="{71A99C08-6074-4C02-B325-54E7613A5770}" destId="{A893B701-FD32-4F32-BAF1-7F493E6B8AD1}" srcOrd="4" destOrd="0" presId="urn:microsoft.com/office/officeart/2005/8/layout/pyramid2"/>
    <dgm:cxn modelId="{DBA5EBA6-D85B-46E7-A4B8-BF7DB9354547}" type="presParOf" srcId="{71A99C08-6074-4C02-B325-54E7613A5770}" destId="{AF914EB0-3578-4203-848E-C27A10D8A85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23CAB-A2B8-43DE-9A31-D5239B227905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BF89481-7240-46AC-8E38-005A49D41EEE}">
      <dgm:prSet phldrT="[Text]"/>
      <dgm:spPr/>
      <dgm:t>
        <a:bodyPr/>
        <a:lstStyle/>
        <a:p>
          <a:r>
            <a:rPr lang="en-US" dirty="0" smtClean="0"/>
            <a:t>SKILL DEVELOPMENT </a:t>
          </a:r>
          <a:endParaRPr lang="en-US" dirty="0"/>
        </a:p>
      </dgm:t>
    </dgm:pt>
    <dgm:pt modelId="{EC11FD4D-5C9F-40DE-B399-FBED17A6FFBE}" type="parTrans" cxnId="{16637AF6-430D-4CFA-9934-92F00B0E4580}">
      <dgm:prSet/>
      <dgm:spPr/>
      <dgm:t>
        <a:bodyPr/>
        <a:lstStyle/>
        <a:p>
          <a:endParaRPr lang="en-US"/>
        </a:p>
      </dgm:t>
    </dgm:pt>
    <dgm:pt modelId="{6C0E6D9E-075A-41AC-B98B-8211508CBB5D}" type="sibTrans" cxnId="{16637AF6-430D-4CFA-9934-92F00B0E4580}">
      <dgm:prSet/>
      <dgm:spPr/>
      <dgm:t>
        <a:bodyPr/>
        <a:lstStyle/>
        <a:p>
          <a:endParaRPr lang="en-US"/>
        </a:p>
      </dgm:t>
    </dgm:pt>
    <dgm:pt modelId="{8370D5BD-8721-4A50-923F-36FCFDAF43CC}">
      <dgm:prSet phldrT="[Text]"/>
      <dgm:spPr/>
      <dgm:t>
        <a:bodyPr/>
        <a:lstStyle/>
        <a:p>
          <a:r>
            <a:rPr lang="en-US" dirty="0" smtClean="0"/>
            <a:t>SMALL ENTERPRENEUR GROUPS</a:t>
          </a:r>
          <a:endParaRPr lang="en-US" dirty="0"/>
        </a:p>
      </dgm:t>
    </dgm:pt>
    <dgm:pt modelId="{99A1BB5E-9C9D-4E4E-8FC5-578DB5F5D9FA}" type="parTrans" cxnId="{65B06124-4277-4432-B843-0C0CC6F9FF58}">
      <dgm:prSet/>
      <dgm:spPr/>
      <dgm:t>
        <a:bodyPr/>
        <a:lstStyle/>
        <a:p>
          <a:endParaRPr lang="en-US"/>
        </a:p>
      </dgm:t>
    </dgm:pt>
    <dgm:pt modelId="{A45936E8-F8D5-4692-99C8-C657E1DEDF20}" type="sibTrans" cxnId="{65B06124-4277-4432-B843-0C0CC6F9FF58}">
      <dgm:prSet/>
      <dgm:spPr/>
      <dgm:t>
        <a:bodyPr/>
        <a:lstStyle/>
        <a:p>
          <a:endParaRPr lang="en-US"/>
        </a:p>
      </dgm:t>
    </dgm:pt>
    <dgm:pt modelId="{788DF631-3E75-4BA0-8CB0-05DC83620395}">
      <dgm:prSet phldrT="[Text]"/>
      <dgm:spPr/>
      <dgm:t>
        <a:bodyPr/>
        <a:lstStyle/>
        <a:p>
          <a:r>
            <a:rPr lang="en-US" dirty="0" smtClean="0"/>
            <a:t>VOLUNTEER OPPROTUNITIES</a:t>
          </a:r>
          <a:endParaRPr lang="en-US" dirty="0"/>
        </a:p>
      </dgm:t>
    </dgm:pt>
    <dgm:pt modelId="{1AB8F15A-C7A7-4309-A2DF-33AA1B2D421E}" type="parTrans" cxnId="{EE898DC3-68C6-4BA9-93FD-97DE53D26EC1}">
      <dgm:prSet/>
      <dgm:spPr/>
      <dgm:t>
        <a:bodyPr/>
        <a:lstStyle/>
        <a:p>
          <a:endParaRPr lang="en-US"/>
        </a:p>
      </dgm:t>
    </dgm:pt>
    <dgm:pt modelId="{BBB29842-7467-4AE4-9DD4-270CF3B72C93}" type="sibTrans" cxnId="{EE898DC3-68C6-4BA9-93FD-97DE53D26EC1}">
      <dgm:prSet/>
      <dgm:spPr/>
      <dgm:t>
        <a:bodyPr/>
        <a:lstStyle/>
        <a:p>
          <a:endParaRPr lang="en-US"/>
        </a:p>
      </dgm:t>
    </dgm:pt>
    <dgm:pt modelId="{52FCC55C-CBAD-4A78-A3D5-9DDA4F05F97B}">
      <dgm:prSet phldrT="[Text]"/>
      <dgm:spPr/>
      <dgm:t>
        <a:bodyPr/>
        <a:lstStyle/>
        <a:p>
          <a:r>
            <a:rPr lang="en-US" dirty="0" smtClean="0"/>
            <a:t>EMERGING NEW IDEAS</a:t>
          </a:r>
          <a:endParaRPr lang="en-US" dirty="0"/>
        </a:p>
      </dgm:t>
    </dgm:pt>
    <dgm:pt modelId="{BAEE67CA-C7E4-4E62-853F-C28F3229CBC3}" type="parTrans" cxnId="{51CCD0BC-123C-4D48-93DE-659B79D64C32}">
      <dgm:prSet/>
      <dgm:spPr/>
      <dgm:t>
        <a:bodyPr/>
        <a:lstStyle/>
        <a:p>
          <a:endParaRPr lang="en-US"/>
        </a:p>
      </dgm:t>
    </dgm:pt>
    <dgm:pt modelId="{47B811D5-5A7A-4EBD-96BC-489D68C12E67}" type="sibTrans" cxnId="{51CCD0BC-123C-4D48-93DE-659B79D64C32}">
      <dgm:prSet/>
      <dgm:spPr/>
      <dgm:t>
        <a:bodyPr/>
        <a:lstStyle/>
        <a:p>
          <a:endParaRPr lang="en-US"/>
        </a:p>
      </dgm:t>
    </dgm:pt>
    <dgm:pt modelId="{B71C5A3D-4FDA-4FD4-8AE4-1BAF5A9A57C9}">
      <dgm:prSet phldrT="[Text]"/>
      <dgm:spPr/>
      <dgm:t>
        <a:bodyPr/>
        <a:lstStyle/>
        <a:p>
          <a:r>
            <a:rPr lang="en-US" dirty="0" smtClean="0"/>
            <a:t>ENVIRONMENT</a:t>
          </a:r>
          <a:endParaRPr lang="en-US" dirty="0"/>
        </a:p>
      </dgm:t>
    </dgm:pt>
    <dgm:pt modelId="{F50CCF9D-4AFC-4F18-A03E-B3E4B81A4D7C}" type="sibTrans" cxnId="{58B51A4E-21E1-4D41-8E51-6F95E8B40E01}">
      <dgm:prSet/>
      <dgm:spPr/>
      <dgm:t>
        <a:bodyPr/>
        <a:lstStyle/>
        <a:p>
          <a:endParaRPr lang="en-US"/>
        </a:p>
      </dgm:t>
    </dgm:pt>
    <dgm:pt modelId="{D75CE439-9541-4917-BE16-E56981D93EC0}" type="parTrans" cxnId="{58B51A4E-21E1-4D41-8E51-6F95E8B40E01}">
      <dgm:prSet/>
      <dgm:spPr/>
      <dgm:t>
        <a:bodyPr/>
        <a:lstStyle/>
        <a:p>
          <a:endParaRPr lang="en-US"/>
        </a:p>
      </dgm:t>
    </dgm:pt>
    <dgm:pt modelId="{1D6CBE55-CEBD-47DC-A34E-010A065393F8}" type="pres">
      <dgm:prSet presAssocID="{4AC23CAB-A2B8-43DE-9A31-D5239B2279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2FF7E4-733F-49CF-BF6F-35E57E667541}" type="pres">
      <dgm:prSet presAssocID="{B71C5A3D-4FDA-4FD4-8AE4-1BAF5A9A57C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DC7C9-F61D-450A-A2E6-4CF5FF7B7E4D}" type="pres">
      <dgm:prSet presAssocID="{F50CCF9D-4AFC-4F18-A03E-B3E4B81A4D7C}" presName="sibTrans" presStyleCnt="0"/>
      <dgm:spPr/>
    </dgm:pt>
    <dgm:pt modelId="{3A43E9F2-195E-4D73-86BA-FA519478422F}" type="pres">
      <dgm:prSet presAssocID="{1BF89481-7240-46AC-8E38-005A49D41E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2388B-9AB7-41CE-AC85-3A56BB5D6B12}" type="pres">
      <dgm:prSet presAssocID="{6C0E6D9E-075A-41AC-B98B-8211508CBB5D}" presName="sibTrans" presStyleCnt="0"/>
      <dgm:spPr/>
    </dgm:pt>
    <dgm:pt modelId="{D86E315B-850B-4C2F-BEB3-8B2166816899}" type="pres">
      <dgm:prSet presAssocID="{8370D5BD-8721-4A50-923F-36FCFDAF43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213D72-8E13-47D9-A017-12DFCE0897AF}" type="pres">
      <dgm:prSet presAssocID="{A45936E8-F8D5-4692-99C8-C657E1DEDF20}" presName="sibTrans" presStyleCnt="0"/>
      <dgm:spPr/>
    </dgm:pt>
    <dgm:pt modelId="{11515DAD-C52C-4A51-91DA-63EB968F22EE}" type="pres">
      <dgm:prSet presAssocID="{788DF631-3E75-4BA0-8CB0-05DC8362039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5C791-63D0-4603-964A-980FC1550DCC}" type="pres">
      <dgm:prSet presAssocID="{BBB29842-7467-4AE4-9DD4-270CF3B72C93}" presName="sibTrans" presStyleCnt="0"/>
      <dgm:spPr/>
    </dgm:pt>
    <dgm:pt modelId="{9155878D-E6B8-4D18-ABFB-CC0A0B584E70}" type="pres">
      <dgm:prSet presAssocID="{52FCC55C-CBAD-4A78-A3D5-9DDA4F05F97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51A4E-21E1-4D41-8E51-6F95E8B40E01}" srcId="{4AC23CAB-A2B8-43DE-9A31-D5239B227905}" destId="{B71C5A3D-4FDA-4FD4-8AE4-1BAF5A9A57C9}" srcOrd="0" destOrd="0" parTransId="{D75CE439-9541-4917-BE16-E56981D93EC0}" sibTransId="{F50CCF9D-4AFC-4F18-A03E-B3E4B81A4D7C}"/>
    <dgm:cxn modelId="{16637AF6-430D-4CFA-9934-92F00B0E4580}" srcId="{4AC23CAB-A2B8-43DE-9A31-D5239B227905}" destId="{1BF89481-7240-46AC-8E38-005A49D41EEE}" srcOrd="1" destOrd="0" parTransId="{EC11FD4D-5C9F-40DE-B399-FBED17A6FFBE}" sibTransId="{6C0E6D9E-075A-41AC-B98B-8211508CBB5D}"/>
    <dgm:cxn modelId="{80FEF7A9-CB0E-467D-BAEF-AD1A45B3BA30}" type="presOf" srcId="{52FCC55C-CBAD-4A78-A3D5-9DDA4F05F97B}" destId="{9155878D-E6B8-4D18-ABFB-CC0A0B584E70}" srcOrd="0" destOrd="0" presId="urn:microsoft.com/office/officeart/2005/8/layout/default"/>
    <dgm:cxn modelId="{16551D79-B12D-42E5-BCDB-A05828A51200}" type="presOf" srcId="{B71C5A3D-4FDA-4FD4-8AE4-1BAF5A9A57C9}" destId="{2B2FF7E4-733F-49CF-BF6F-35E57E667541}" srcOrd="0" destOrd="0" presId="urn:microsoft.com/office/officeart/2005/8/layout/default"/>
    <dgm:cxn modelId="{BA7432BF-D353-4765-BD56-AFAC6D48C208}" type="presOf" srcId="{788DF631-3E75-4BA0-8CB0-05DC83620395}" destId="{11515DAD-C52C-4A51-91DA-63EB968F22EE}" srcOrd="0" destOrd="0" presId="urn:microsoft.com/office/officeart/2005/8/layout/default"/>
    <dgm:cxn modelId="{01EA949C-4B22-48B2-827A-DDB0A7AA0E6C}" type="presOf" srcId="{4AC23CAB-A2B8-43DE-9A31-D5239B227905}" destId="{1D6CBE55-CEBD-47DC-A34E-010A065393F8}" srcOrd="0" destOrd="0" presId="urn:microsoft.com/office/officeart/2005/8/layout/default"/>
    <dgm:cxn modelId="{EE898DC3-68C6-4BA9-93FD-97DE53D26EC1}" srcId="{4AC23CAB-A2B8-43DE-9A31-D5239B227905}" destId="{788DF631-3E75-4BA0-8CB0-05DC83620395}" srcOrd="3" destOrd="0" parTransId="{1AB8F15A-C7A7-4309-A2DF-33AA1B2D421E}" sibTransId="{BBB29842-7467-4AE4-9DD4-270CF3B72C93}"/>
    <dgm:cxn modelId="{35F50247-D605-4622-9E28-4809A67024A5}" type="presOf" srcId="{1BF89481-7240-46AC-8E38-005A49D41EEE}" destId="{3A43E9F2-195E-4D73-86BA-FA519478422F}" srcOrd="0" destOrd="0" presId="urn:microsoft.com/office/officeart/2005/8/layout/default"/>
    <dgm:cxn modelId="{51CCD0BC-123C-4D48-93DE-659B79D64C32}" srcId="{4AC23CAB-A2B8-43DE-9A31-D5239B227905}" destId="{52FCC55C-CBAD-4A78-A3D5-9DDA4F05F97B}" srcOrd="4" destOrd="0" parTransId="{BAEE67CA-C7E4-4E62-853F-C28F3229CBC3}" sibTransId="{47B811D5-5A7A-4EBD-96BC-489D68C12E67}"/>
    <dgm:cxn modelId="{1BD5D95B-32C2-4CDB-8175-2D1AA1E99476}" type="presOf" srcId="{8370D5BD-8721-4A50-923F-36FCFDAF43CC}" destId="{D86E315B-850B-4C2F-BEB3-8B2166816899}" srcOrd="0" destOrd="0" presId="urn:microsoft.com/office/officeart/2005/8/layout/default"/>
    <dgm:cxn modelId="{65B06124-4277-4432-B843-0C0CC6F9FF58}" srcId="{4AC23CAB-A2B8-43DE-9A31-D5239B227905}" destId="{8370D5BD-8721-4A50-923F-36FCFDAF43CC}" srcOrd="2" destOrd="0" parTransId="{99A1BB5E-9C9D-4E4E-8FC5-578DB5F5D9FA}" sibTransId="{A45936E8-F8D5-4692-99C8-C657E1DEDF20}"/>
    <dgm:cxn modelId="{DF9AD1AB-6C04-4F33-9495-91D5A76A7761}" type="presParOf" srcId="{1D6CBE55-CEBD-47DC-A34E-010A065393F8}" destId="{2B2FF7E4-733F-49CF-BF6F-35E57E667541}" srcOrd="0" destOrd="0" presId="urn:microsoft.com/office/officeart/2005/8/layout/default"/>
    <dgm:cxn modelId="{DAA46A6A-17B4-4148-BA76-FB9434139DE7}" type="presParOf" srcId="{1D6CBE55-CEBD-47DC-A34E-010A065393F8}" destId="{D5EDC7C9-F61D-450A-A2E6-4CF5FF7B7E4D}" srcOrd="1" destOrd="0" presId="urn:microsoft.com/office/officeart/2005/8/layout/default"/>
    <dgm:cxn modelId="{29D95BD8-EFF6-45F8-BB69-B30F807EA72E}" type="presParOf" srcId="{1D6CBE55-CEBD-47DC-A34E-010A065393F8}" destId="{3A43E9F2-195E-4D73-86BA-FA519478422F}" srcOrd="2" destOrd="0" presId="urn:microsoft.com/office/officeart/2005/8/layout/default"/>
    <dgm:cxn modelId="{F312DEDB-2730-4EDA-85B4-CAB58683B9E5}" type="presParOf" srcId="{1D6CBE55-CEBD-47DC-A34E-010A065393F8}" destId="{6392388B-9AB7-41CE-AC85-3A56BB5D6B12}" srcOrd="3" destOrd="0" presId="urn:microsoft.com/office/officeart/2005/8/layout/default"/>
    <dgm:cxn modelId="{FE67CC25-ECA7-4BDC-BFAC-67434C83AB8B}" type="presParOf" srcId="{1D6CBE55-CEBD-47DC-A34E-010A065393F8}" destId="{D86E315B-850B-4C2F-BEB3-8B2166816899}" srcOrd="4" destOrd="0" presId="urn:microsoft.com/office/officeart/2005/8/layout/default"/>
    <dgm:cxn modelId="{FE111C29-E0F7-42D3-9F28-B0CFC3FD9790}" type="presParOf" srcId="{1D6CBE55-CEBD-47DC-A34E-010A065393F8}" destId="{8E213D72-8E13-47D9-A017-12DFCE0897AF}" srcOrd="5" destOrd="0" presId="urn:microsoft.com/office/officeart/2005/8/layout/default"/>
    <dgm:cxn modelId="{945602F7-9DF7-4F0F-80D1-F3207A8DCFB7}" type="presParOf" srcId="{1D6CBE55-CEBD-47DC-A34E-010A065393F8}" destId="{11515DAD-C52C-4A51-91DA-63EB968F22EE}" srcOrd="6" destOrd="0" presId="urn:microsoft.com/office/officeart/2005/8/layout/default"/>
    <dgm:cxn modelId="{944689ED-B005-411B-9E68-C4154D102136}" type="presParOf" srcId="{1D6CBE55-CEBD-47DC-A34E-010A065393F8}" destId="{2C15C791-63D0-4603-964A-980FC1550DCC}" srcOrd="7" destOrd="0" presId="urn:microsoft.com/office/officeart/2005/8/layout/default"/>
    <dgm:cxn modelId="{A1A2BFCC-3AF1-4560-8C1E-F96EDE69651F}" type="presParOf" srcId="{1D6CBE55-CEBD-47DC-A34E-010A065393F8}" destId="{9155878D-E6B8-4D18-ABFB-CC0A0B584E7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6062A-539B-400E-BD3B-660A6A982597}">
      <dsp:nvSpPr>
        <dsp:cNvPr id="0" name=""/>
        <dsp:cNvSpPr/>
      </dsp:nvSpPr>
      <dsp:spPr>
        <a:xfrm>
          <a:off x="5508386" y="0"/>
          <a:ext cx="8702675" cy="8702675"/>
        </a:xfrm>
        <a:prstGeom prst="triangle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49D718-F82C-4A8A-8116-9A2B9E16DE5A}">
      <dsp:nvSpPr>
        <dsp:cNvPr id="0" name=""/>
        <dsp:cNvSpPr/>
      </dsp:nvSpPr>
      <dsp:spPr>
        <a:xfrm>
          <a:off x="9859724" y="874941"/>
          <a:ext cx="5656738" cy="20600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PLANET</a:t>
          </a:r>
          <a:endParaRPr lang="en-US" sz="4500" kern="1200" dirty="0"/>
        </a:p>
      </dsp:txBody>
      <dsp:txXfrm>
        <a:off x="9960289" y="975506"/>
        <a:ext cx="5455608" cy="1858956"/>
      </dsp:txXfrm>
    </dsp:sp>
    <dsp:sp modelId="{3C9B6249-8EA1-4B45-93AA-6FAC325A13ED}">
      <dsp:nvSpPr>
        <dsp:cNvPr id="0" name=""/>
        <dsp:cNvSpPr/>
      </dsp:nvSpPr>
      <dsp:spPr>
        <a:xfrm>
          <a:off x="9859724" y="3192538"/>
          <a:ext cx="5656738" cy="20600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PROFIT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/>
        </a:p>
      </dsp:txBody>
      <dsp:txXfrm>
        <a:off x="9960289" y="3293103"/>
        <a:ext cx="5455608" cy="1858956"/>
      </dsp:txXfrm>
    </dsp:sp>
    <dsp:sp modelId="{A893B701-FD32-4F32-BAF1-7F493E6B8AD1}">
      <dsp:nvSpPr>
        <dsp:cNvPr id="0" name=""/>
        <dsp:cNvSpPr/>
      </dsp:nvSpPr>
      <dsp:spPr>
        <a:xfrm>
          <a:off x="9859724" y="5510136"/>
          <a:ext cx="5656738" cy="20600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PEOPLE </a:t>
          </a:r>
          <a:endParaRPr lang="en-US" sz="4500" kern="1200" dirty="0"/>
        </a:p>
      </dsp:txBody>
      <dsp:txXfrm>
        <a:off x="9960289" y="5610701"/>
        <a:ext cx="5455608" cy="1858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FF7E4-733F-49CF-BF6F-35E57E667541}">
      <dsp:nvSpPr>
        <dsp:cNvPr id="0" name=""/>
        <dsp:cNvSpPr/>
      </dsp:nvSpPr>
      <dsp:spPr>
        <a:xfrm>
          <a:off x="0" y="80664"/>
          <a:ext cx="6570265" cy="39421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ENVIRONMENT</a:t>
          </a:r>
          <a:endParaRPr lang="en-US" sz="6500" kern="1200" dirty="0"/>
        </a:p>
      </dsp:txBody>
      <dsp:txXfrm>
        <a:off x="0" y="80664"/>
        <a:ext cx="6570265" cy="3942159"/>
      </dsp:txXfrm>
    </dsp:sp>
    <dsp:sp modelId="{3A43E9F2-195E-4D73-86BA-FA519478422F}">
      <dsp:nvSpPr>
        <dsp:cNvPr id="0" name=""/>
        <dsp:cNvSpPr/>
      </dsp:nvSpPr>
      <dsp:spPr>
        <a:xfrm>
          <a:off x="7227292" y="80664"/>
          <a:ext cx="6570265" cy="3942159"/>
        </a:xfrm>
        <a:prstGeom prst="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SKILL DEVELOPMENT </a:t>
          </a:r>
          <a:endParaRPr lang="en-US" sz="6500" kern="1200" dirty="0"/>
        </a:p>
      </dsp:txBody>
      <dsp:txXfrm>
        <a:off x="7227292" y="80664"/>
        <a:ext cx="6570265" cy="3942159"/>
      </dsp:txXfrm>
    </dsp:sp>
    <dsp:sp modelId="{D86E315B-850B-4C2F-BEB3-8B2166816899}">
      <dsp:nvSpPr>
        <dsp:cNvPr id="0" name=""/>
        <dsp:cNvSpPr/>
      </dsp:nvSpPr>
      <dsp:spPr>
        <a:xfrm>
          <a:off x="14454584" y="80664"/>
          <a:ext cx="6570265" cy="3942159"/>
        </a:xfrm>
        <a:prstGeom prst="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SMALL ENTERPRENEUR GROUPS</a:t>
          </a:r>
          <a:endParaRPr lang="en-US" sz="6500" kern="1200" dirty="0"/>
        </a:p>
      </dsp:txBody>
      <dsp:txXfrm>
        <a:off x="14454584" y="80664"/>
        <a:ext cx="6570265" cy="3942159"/>
      </dsp:txXfrm>
    </dsp:sp>
    <dsp:sp modelId="{11515DAD-C52C-4A51-91DA-63EB968F22EE}">
      <dsp:nvSpPr>
        <dsp:cNvPr id="0" name=""/>
        <dsp:cNvSpPr/>
      </dsp:nvSpPr>
      <dsp:spPr>
        <a:xfrm>
          <a:off x="3613646" y="4679850"/>
          <a:ext cx="6570265" cy="3942159"/>
        </a:xfrm>
        <a:prstGeom prst="rect">
          <a:avLst/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VOLUNTEER OPPROTUNITIES</a:t>
          </a:r>
          <a:endParaRPr lang="en-US" sz="6500" kern="1200" dirty="0"/>
        </a:p>
      </dsp:txBody>
      <dsp:txXfrm>
        <a:off x="3613646" y="4679850"/>
        <a:ext cx="6570265" cy="3942159"/>
      </dsp:txXfrm>
    </dsp:sp>
    <dsp:sp modelId="{9155878D-E6B8-4D18-ABFB-CC0A0B584E70}">
      <dsp:nvSpPr>
        <dsp:cNvPr id="0" name=""/>
        <dsp:cNvSpPr/>
      </dsp:nvSpPr>
      <dsp:spPr>
        <a:xfrm>
          <a:off x="10840938" y="4679850"/>
          <a:ext cx="6570265" cy="3942159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EMERGING NEW IDEAS</a:t>
          </a:r>
          <a:endParaRPr lang="en-US" sz="6500" kern="1200" dirty="0"/>
        </a:p>
      </dsp:txBody>
      <dsp:txXfrm>
        <a:off x="10840938" y="4679850"/>
        <a:ext cx="6570265" cy="3942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5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53367-1527-4EA3-9D04-34D335FF994E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AD7E6-910C-4723-A8D7-0C684A8F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6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794656" y="2738985"/>
            <a:ext cx="4633615" cy="94022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569340" y="2738988"/>
            <a:ext cx="9380085" cy="463058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7090495" y="2759513"/>
            <a:ext cx="4633615" cy="463058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569341" y="7510681"/>
            <a:ext cx="4633615" cy="463058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315811" y="7510681"/>
            <a:ext cx="4633615" cy="463058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7090495" y="7510681"/>
            <a:ext cx="4633615" cy="463058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tx1"/>
                </a:solidFill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5950-1BAE-4DE2-8A67-9B1FD18461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323E3-F872-4FC7-9DB5-3A958D875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3812" y="2883114"/>
            <a:ext cx="1839608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CHALLENGES </a:t>
            </a:r>
          </a:p>
          <a:p>
            <a:pPr algn="ctr"/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AND </a:t>
            </a:r>
          </a:p>
          <a:p>
            <a:pPr algn="ctr"/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OPPORTUNITIES </a:t>
            </a:r>
          </a:p>
          <a:p>
            <a:pPr algn="ctr"/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IN </a:t>
            </a:r>
          </a:p>
          <a:p>
            <a:pPr algn="ctr"/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SOCIAL ENTERPRISE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00022" y="8273262"/>
            <a:ext cx="84098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Arial Black" pitchFamily="34" charset="0"/>
              </a:rPr>
              <a:t>CHIJMAN GURUNG</a:t>
            </a:r>
            <a:endParaRPr lang="en-US" sz="5400" b="1" u="sng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56846" y="692597"/>
            <a:ext cx="8587153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Donation status 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445654"/>
              </p:ext>
            </p:extLst>
          </p:nvPr>
        </p:nvGraphicFramePr>
        <p:xfrm>
          <a:off x="2221454" y="1508384"/>
          <a:ext cx="18530047" cy="10354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66785" y="11902500"/>
            <a:ext cx="4034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Total donation: 12751.1 kg</a:t>
            </a:r>
          </a:p>
        </p:txBody>
      </p:sp>
    </p:spTree>
    <p:extLst>
      <p:ext uri="{BB962C8B-B14F-4D97-AF65-F5344CB8AC3E}">
        <p14:creationId xmlns:p14="http://schemas.microsoft.com/office/powerpoint/2010/main" val="3905536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576210" y="0"/>
            <a:ext cx="11760660" cy="921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37A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Expenditure status (2014 to 2018 </a:t>
            </a:r>
            <a:endParaRPr lang="en-GB" sz="4400" b="1" dirty="0">
              <a:solidFill>
                <a:srgbClr val="37A7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003596"/>
              </p:ext>
            </p:extLst>
          </p:nvPr>
        </p:nvGraphicFramePr>
        <p:xfrm>
          <a:off x="322729" y="968188"/>
          <a:ext cx="23817431" cy="1198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5732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493979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493979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855754" y="0"/>
            <a:ext cx="14564948" cy="1371938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92D050">
              <a:alpha val="79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49896" y="8747223"/>
            <a:ext cx="9082936" cy="2003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3800" dirty="0">
                <a:solidFill>
                  <a:schemeClr val="bg1"/>
                </a:solidFill>
                <a:latin typeface="Lato Black"/>
                <a:cs typeface="Lato Black"/>
              </a:rPr>
              <a:t>Our Works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45347" y="10457281"/>
            <a:ext cx="520366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  <a:latin typeface="Lato Light"/>
                <a:cs typeface="Lato Light"/>
              </a:rPr>
              <a:t>Portfolio Showcase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7693976" y="11375544"/>
            <a:ext cx="6726726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282628" y="8330237"/>
            <a:ext cx="11095022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7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648887" y="673624"/>
            <a:ext cx="5073825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Lato Light"/>
                <a:cs typeface="Lato Light"/>
              </a:rPr>
              <a:t>OUR WORKS</a:t>
            </a:r>
          </a:p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accent1"/>
                </a:solidFill>
                <a:latin typeface="Lato Light"/>
                <a:cs typeface="Lato Light"/>
              </a:rPr>
              <a:t>Charitable Activity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12236450" y="1335289"/>
            <a:ext cx="0" cy="1313401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5" r="17145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0" b="17090"/>
          <a:stretch>
            <a:fillRect/>
          </a:stretch>
        </p:blipFill>
        <p:spPr/>
      </p:pic>
      <p:pic>
        <p:nvPicPr>
          <p:cNvPr id="25" name="Picture Placeholder 2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r="12496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r="12416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r="12416"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r="124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9140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403637" y="673624"/>
            <a:ext cx="5564344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Lato Light"/>
                <a:cs typeface="Lato Light"/>
              </a:rPr>
              <a:t>OUR WORKS</a:t>
            </a:r>
          </a:p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accent1"/>
                </a:solidFill>
                <a:latin typeface="Lato Light"/>
                <a:cs typeface="Lato Light"/>
              </a:rPr>
              <a:t>Charitable  support 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12236450" y="1335289"/>
            <a:ext cx="0" cy="1313401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Image may contain: 14 people, people sitting, people stand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63" y="1818553"/>
            <a:ext cx="9144000" cy="63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may contain: 9 people, people sitting and people e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151" y="2234963"/>
            <a:ext cx="9079343" cy="55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94" y="8550943"/>
            <a:ext cx="8823138" cy="5165057"/>
          </a:xfrm>
          <a:prstGeom prst="rect">
            <a:avLst/>
          </a:prstGeom>
        </p:spPr>
      </p:pic>
      <p:pic>
        <p:nvPicPr>
          <p:cNvPr id="6150" name="Picture 6" descr="Image may contain: 19 people, people smiling, people standing and indo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494" y="8015375"/>
            <a:ext cx="9144000" cy="53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740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475761" y="673624"/>
            <a:ext cx="5420074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Lato Light"/>
                <a:cs typeface="Lato Light"/>
              </a:rPr>
              <a:t>OUR WORKS</a:t>
            </a:r>
          </a:p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accent1"/>
                </a:solidFill>
                <a:latin typeface="Lato Light"/>
                <a:cs typeface="Lato Light"/>
              </a:rPr>
              <a:t>Humanitarian Relief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12236450" y="1335289"/>
            <a:ext cx="0" cy="1313401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 b="12918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r="16655"/>
          <a:stretch>
            <a:fillRect/>
          </a:stretch>
        </p:blipFill>
        <p:spPr>
          <a:xfrm>
            <a:off x="2935725" y="2597882"/>
            <a:ext cx="4633615" cy="4630587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r="16655"/>
          <a:stretch>
            <a:fillRect/>
          </a:stretch>
        </p:blipFill>
        <p:spPr>
          <a:xfrm>
            <a:off x="2681801" y="7228469"/>
            <a:ext cx="4633615" cy="4630587"/>
          </a:xfrm>
        </p:spPr>
      </p:pic>
      <p:pic>
        <p:nvPicPr>
          <p:cNvPr id="9218" name="Picture 2" descr="Image may contain: 2 people, people standing and indo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94" y="2738985"/>
            <a:ext cx="5250143" cy="98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180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             </a:t>
            </a:r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OPPORTUNITIES</a:t>
            </a: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380594"/>
              </p:ext>
            </p:extLst>
          </p:nvPr>
        </p:nvGraphicFramePr>
        <p:xfrm>
          <a:off x="1676400" y="3651250"/>
          <a:ext cx="21024850" cy="87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00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12910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 Black" pitchFamily="34" charset="0"/>
              </a:rPr>
              <a:t>                     CHALLENGES</a:t>
            </a:r>
            <a:endParaRPr lang="en-US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2" y="2598571"/>
            <a:ext cx="14097467" cy="958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.fktm8-1.fna.fbcdn.net/v/t1.15752-9/52835781_272154777011727_3310219225892651008_n.jpg?_nc_cat=107&amp;_nc_ht=scontent.fktm8-1.fna&amp;oh=42d3c696651b900a447adf2d1cc4a8ac&amp;oe=5D1ED78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r="26013" b="25112"/>
          <a:stretch/>
        </p:blipFill>
        <p:spPr bwMode="auto">
          <a:xfrm>
            <a:off x="1363427" y="430306"/>
            <a:ext cx="22464759" cy="1376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45553" y="11376211"/>
            <a:ext cx="10838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6433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347537"/>
            <a:ext cx="19635537" cy="9553074"/>
          </a:xfrm>
        </p:spPr>
      </p:pic>
    </p:spTree>
    <p:extLst>
      <p:ext uri="{BB962C8B-B14F-4D97-AF65-F5344CB8AC3E}">
        <p14:creationId xmlns:p14="http://schemas.microsoft.com/office/powerpoint/2010/main" val="26279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892" y="7034092"/>
            <a:ext cx="22026283" cy="26429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 Black" pitchFamily="34" charset="0"/>
              </a:rPr>
              <a:t>SUKHAWATI </a:t>
            </a:r>
            <a:r>
              <a:rPr lang="en-US" dirty="0" smtClean="0">
                <a:solidFill>
                  <a:srgbClr val="00B050"/>
                </a:solidFill>
                <a:latin typeface="Arial Black" pitchFamily="34" charset="0"/>
              </a:rPr>
              <a:t>STORE</a:t>
            </a:r>
            <a:endParaRPr lang="en-US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2673" y="10583592"/>
            <a:ext cx="17646719" cy="172284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Diavlo Bold" panose="02000000000000000000" pitchFamily="50" charset="0"/>
              </a:rPr>
              <a:t>“Sharing </a:t>
            </a:r>
            <a:r>
              <a:rPr lang="en-US" sz="6600" dirty="0">
                <a:solidFill>
                  <a:srgbClr val="00B050"/>
                </a:solidFill>
                <a:latin typeface="Diavlo Bold" panose="02000000000000000000" pitchFamily="50" charset="0"/>
              </a:rPr>
              <a:t>Happiness”</a:t>
            </a:r>
            <a:endParaRPr lang="en-US" sz="6000" dirty="0">
              <a:solidFill>
                <a:srgbClr val="00B050"/>
              </a:solidFill>
              <a:latin typeface="Diavlo Bold" panose="02000000000000000000" pitchFamily="50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48172" y="3106406"/>
            <a:ext cx="4375721" cy="4410920"/>
            <a:chOff x="8839763" y="4032603"/>
            <a:chExt cx="4375721" cy="44109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2983" y="4271642"/>
              <a:ext cx="1117460" cy="25523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763" y="4032603"/>
              <a:ext cx="2971428" cy="41015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8024" y="6716539"/>
              <a:ext cx="2717460" cy="17269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951" y="5057825"/>
              <a:ext cx="736508" cy="173968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379495" y="9454391"/>
            <a:ext cx="15111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  <a:latin typeface="Arial Black" pitchFamily="34" charset="0"/>
              </a:rPr>
              <a:t>          Non </a:t>
            </a:r>
            <a:r>
              <a:rPr lang="en-US" sz="6000" b="1" dirty="0">
                <a:solidFill>
                  <a:srgbClr val="00B050"/>
                </a:solidFill>
                <a:latin typeface="Arial Black" pitchFamily="34" charset="0"/>
              </a:rPr>
              <a:t>Profit </a:t>
            </a:r>
            <a:r>
              <a:rPr lang="en-US" sz="6000" b="1" dirty="0" smtClean="0">
                <a:solidFill>
                  <a:srgbClr val="00B050"/>
                </a:solidFill>
                <a:latin typeface="Arial Black" pitchFamily="34" charset="0"/>
              </a:rPr>
              <a:t>Organization </a:t>
            </a:r>
          </a:p>
          <a:p>
            <a:endParaRPr lang="en-US" sz="6000" b="1" dirty="0">
              <a:solidFill>
                <a:srgbClr val="00B050"/>
              </a:solidFill>
              <a:latin typeface="Diavlo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30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057" y="3914375"/>
            <a:ext cx="22026283" cy="26429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Diavlo Bold" panose="02000000000000000000" pitchFamily="50" charset="0"/>
              </a:rPr>
              <a:t>SUKHAWATI (</a:t>
            </a:r>
            <a:r>
              <a:rPr lang="en-US" dirty="0">
                <a:solidFill>
                  <a:srgbClr val="00B050"/>
                </a:solidFill>
                <a:latin typeface="Diavlo Bold" panose="02000000000000000000" pitchFamily="50" charset="0"/>
              </a:rPr>
              <a:t>Meaning)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40024" y="7154552"/>
            <a:ext cx="10919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  <a:latin typeface="Diavlo Bold" panose="02000000000000000000" pitchFamily="50" charset="0"/>
              </a:rPr>
              <a:t>“Land of bliss”</a:t>
            </a:r>
          </a:p>
        </p:txBody>
      </p:sp>
    </p:spTree>
    <p:extLst>
      <p:ext uri="{BB962C8B-B14F-4D97-AF65-F5344CB8AC3E}">
        <p14:creationId xmlns:p14="http://schemas.microsoft.com/office/powerpoint/2010/main" val="2966893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493979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493979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7" tIns="121899" rIns="243797" bIns="1218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195974" y="9590021"/>
            <a:ext cx="8996004" cy="2039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3800" dirty="0">
                <a:solidFill>
                  <a:schemeClr val="bg1"/>
                </a:solidFill>
                <a:latin typeface="Lato Black"/>
                <a:cs typeface="Lato Black"/>
              </a:rPr>
              <a:t>ABOUT US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7693976" y="11375544"/>
            <a:ext cx="6726726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81903" y="8704985"/>
            <a:ext cx="11095022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Image may contain: one or more peopl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r="14390"/>
          <a:stretch>
            <a:fillRect/>
          </a:stretch>
        </p:blipFill>
        <p:spPr bwMode="auto">
          <a:xfrm>
            <a:off x="322878" y="468781"/>
            <a:ext cx="17832430" cy="140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/>
          <p:cNvSpPr/>
          <p:nvPr/>
        </p:nvSpPr>
        <p:spPr>
          <a:xfrm>
            <a:off x="10501768" y="468781"/>
            <a:ext cx="13315335" cy="13505432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92D050">
              <a:alpha val="79000"/>
            </a:srgbClr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24895" y="10590714"/>
            <a:ext cx="5567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ABOUT US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853495" y="10300447"/>
            <a:ext cx="505533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961582" y="12339467"/>
            <a:ext cx="6839163" cy="896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841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work for 3p’s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249603"/>
              </p:ext>
            </p:extLst>
          </p:nvPr>
        </p:nvGraphicFramePr>
        <p:xfrm>
          <a:off x="1676400" y="3651250"/>
          <a:ext cx="21024850" cy="87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83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56846" y="316079"/>
            <a:ext cx="8587153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7A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37A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endParaRPr lang="en-GB" b="1" dirty="0">
              <a:solidFill>
                <a:srgbClr val="37A7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9312198" y="6181822"/>
            <a:ext cx="570633" cy="723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15166744" y="10561958"/>
            <a:ext cx="941294" cy="8337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 rot="2586666">
            <a:off x="5540383" y="9076200"/>
            <a:ext cx="941294" cy="8337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content.fktm8-1.fna.fbcdn.net/v/t1.15752-9/51724491_327297371227821_1814624636042739712_n.jpg?_nc_cat=107&amp;_nc_ht=scontent.fktm8-1.fna&amp;oh=b7e0f248553ac298504a08d546673f05&amp;oe=5D1EA0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803" y="7033314"/>
            <a:ext cx="6442680" cy="62077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ktm8-1.fna.fbcdn.net/v/t1.15752-9/52309193_370095033573438_612554257299668992_n.jpg?_nc_cat=101&amp;_nc_ht=scontent.fktm8-1.fna&amp;oh=ae5a22a4c87bdb5ecac106f253ca82c3&amp;oe=5CE02C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35" y="8453356"/>
            <a:ext cx="3478670" cy="37857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washingguns.com/blog/wp-content/uploads/2016/04/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05" y="7932522"/>
            <a:ext cx="4997259" cy="5460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content.fktm8-1.fna.fbcdn.net/v/t1.15752-9/52830119_484251678775046_7583112026373750784_n.jpg?_nc_cat=104&amp;_nc_ht=scontent.fktm8-1.fna&amp;oh=cc8ed31b584771904c1f567d32fbb4ca&amp;oe=5D164A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04" y="3204454"/>
            <a:ext cx="3422131" cy="4342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9720202">
            <a:off x="4307318" y="3035748"/>
            <a:ext cx="1902622" cy="1105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391" y="11858"/>
            <a:ext cx="7920249" cy="6041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No photo description available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33" y="6811655"/>
            <a:ext cx="4078073" cy="411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may contain: one or more peop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27" y="1135068"/>
            <a:ext cx="7357815" cy="41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478003" y="5858720"/>
            <a:ext cx="389964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Donation collection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989862" y="13069797"/>
            <a:ext cx="389964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29887" y="12761033"/>
            <a:ext cx="389964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17807" y="11154028"/>
            <a:ext cx="389964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Tagging 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79710" y="5412847"/>
            <a:ext cx="389964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Displaying and sales</a:t>
            </a:r>
          </a:p>
        </p:txBody>
      </p:sp>
    </p:spTree>
    <p:extLst>
      <p:ext uri="{BB962C8B-B14F-4D97-AF65-F5344CB8AC3E}">
        <p14:creationId xmlns:p14="http://schemas.microsoft.com/office/powerpoint/2010/main" val="52795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27" grpId="0" animBg="1"/>
      <p:bldP spid="7" grpId="0" animBg="1"/>
      <p:bldP spid="1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56846" y="316079"/>
            <a:ext cx="8587153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7A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fundraising methods </a:t>
            </a:r>
            <a:endParaRPr lang="en-GB" b="1" dirty="0">
              <a:solidFill>
                <a:srgbClr val="37A7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28" y="1048234"/>
            <a:ext cx="10140004" cy="7975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5" y="1094852"/>
            <a:ext cx="9312999" cy="7975006"/>
          </a:xfrm>
          <a:prstGeom prst="rect">
            <a:avLst/>
          </a:prstGeom>
        </p:spPr>
      </p:pic>
      <p:pic>
        <p:nvPicPr>
          <p:cNvPr id="3096" name="Picture 24" descr="Image may contain: 3 people, people smiling, people stan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81" y="9641280"/>
            <a:ext cx="6714482" cy="379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may contain: one or more people, people sitting, people eating, table, indoor and f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893" y="9641280"/>
            <a:ext cx="7682671" cy="43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may contain: drink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794" y="9641280"/>
            <a:ext cx="6110755" cy="458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95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56846" y="316079"/>
            <a:ext cx="8587153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7A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fundraising methods </a:t>
            </a:r>
            <a:endParaRPr lang="en-GB" b="1" dirty="0">
              <a:solidFill>
                <a:srgbClr val="37A7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4" name="Picture 12" descr="Image may contain: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4" y="6744410"/>
            <a:ext cx="9144000" cy="612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may contain: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" y="1472526"/>
            <a:ext cx="7519993" cy="48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may contain: 4 people, people smiling, people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184" y="1209599"/>
            <a:ext cx="6750978" cy="51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mage may contain: 2 people, people smiling, people stan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780" y="7056250"/>
            <a:ext cx="5258219" cy="574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Image may contain: tab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403" y="1169894"/>
            <a:ext cx="7270474" cy="545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mage may contain: 4 people, people smiling, people stand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162" y="7056250"/>
            <a:ext cx="7866404" cy="58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681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</TotalTime>
  <Words>169</Words>
  <Application>Microsoft Office PowerPoint</Application>
  <PresentationFormat>Custom</PresentationFormat>
  <Paragraphs>51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SUKHAWATI STORE</vt:lpstr>
      <vt:lpstr>SUKHAWATI (Meaning) </vt:lpstr>
      <vt:lpstr>PowerPoint Presentation</vt:lpstr>
      <vt:lpstr>We work for 3p’s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OPPORTUNITIES</vt:lpstr>
      <vt:lpstr>                     CHALLENGES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Sukhawati Foundation</dc:title>
  <dc:creator>Mr Dahal</dc:creator>
  <cp:lastModifiedBy>admin</cp:lastModifiedBy>
  <cp:revision>169</cp:revision>
  <dcterms:created xsi:type="dcterms:W3CDTF">2017-01-11T12:10:14Z</dcterms:created>
  <dcterms:modified xsi:type="dcterms:W3CDTF">2019-02-28T03:29:45Z</dcterms:modified>
</cp:coreProperties>
</file>